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61" r:id="rId2"/>
    <p:sldId id="257" r:id="rId3"/>
    <p:sldId id="262" r:id="rId4"/>
    <p:sldId id="263" r:id="rId5"/>
    <p:sldId id="264" r:id="rId6"/>
    <p:sldId id="265" r:id="rId7"/>
    <p:sldId id="269" r:id="rId8"/>
    <p:sldId id="272" r:id="rId9"/>
    <p:sldId id="270" r:id="rId10"/>
    <p:sldId id="266" r:id="rId11"/>
    <p:sldId id="271" r:id="rId12"/>
    <p:sldId id="267" r:id="rId13"/>
    <p:sldId id="258" r:id="rId1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cia Nickless" initials="AN" lastIdx="1" clrIdx="0">
    <p:extLst>
      <p:ext uri="{19B8F6BF-5375-455C-9EA6-DF929625EA0E}">
        <p15:presenceInfo xmlns:p15="http://schemas.microsoft.com/office/powerpoint/2012/main" userId="S::mi19881@bristol.ac.uk::9a00a4c9-2b62-45df-be14-9641117710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3817" autoAdjust="0"/>
  </p:normalViewPr>
  <p:slideViewPr>
    <p:cSldViewPr snapToGrid="0">
      <p:cViewPr varScale="1">
        <p:scale>
          <a:sx n="123" d="100"/>
          <a:sy n="123" d="100"/>
        </p:scale>
        <p:origin x="1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428" y="-42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B777503-FF06-4AFF-994D-0E992FA1E9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305A971-13F0-4F83-B63C-9A07057B85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CFC2F-4D6C-46C6-A8AA-184321D352E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A41C42F-BAB9-45E7-8D32-0A81D7D1A7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3C812C-828C-4C87-ADA3-3356F39F9F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66C2F-F4F6-4F7A-B92F-5F987EC5A6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8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27DFC-AC75-4A2D-BC05-CE00AFD1504F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C93E-F139-4915-AF3E-4DE887C266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5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C93E-F139-4915-AF3E-4DE887C266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4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C93E-F139-4915-AF3E-4DE887C266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2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C93E-F139-4915-AF3E-4DE887C266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1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C93E-F139-4915-AF3E-4DE887C266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8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C93E-F139-4915-AF3E-4DE887C266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C93E-F139-4915-AF3E-4DE887C266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C93E-F139-4915-AF3E-4DE887C266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5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FF7-2AE0-463A-BFC9-B72F9FE8BF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8B85-DB39-48BD-AA20-D01D2F4AB476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419" y="1466873"/>
            <a:ext cx="2231329" cy="1048603"/>
          </a:xfrm>
          <a:prstGeom prst="rect">
            <a:avLst/>
          </a:prstGeom>
        </p:spPr>
      </p:pic>
      <p:sp>
        <p:nvSpPr>
          <p:cNvPr id="10" name="Rechteck 10"/>
          <p:cNvSpPr/>
          <p:nvPr userDrawn="1"/>
        </p:nvSpPr>
        <p:spPr>
          <a:xfrm>
            <a:off x="0" y="7318"/>
            <a:ext cx="12192000" cy="1560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0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FF7-2AE0-463A-BFC9-B72F9FE8BF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8B85-DB39-48BD-AA20-D01D2F4AB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5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FF7-2AE0-463A-BFC9-B72F9FE8BF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8B85-DB39-48BD-AA20-D01D2F4AB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0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>
              <a:alpha val="6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3" name="Grafik 9" descr="RSR_LOGO_neu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92545" y="6309321"/>
            <a:ext cx="876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 userDrawn="1"/>
        </p:nvSpPr>
        <p:spPr>
          <a:xfrm>
            <a:off x="0" y="6237288"/>
            <a:ext cx="12192000" cy="36512"/>
          </a:xfrm>
          <a:prstGeom prst="rect">
            <a:avLst/>
          </a:prstGeom>
          <a:solidFill>
            <a:srgbClr val="E8EED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840417" y="6381576"/>
            <a:ext cx="81703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1" y="6330089"/>
            <a:ext cx="2688297" cy="48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\\SAHARA\mubea$\DissertKM\Graphics\Slide image\nairobi-02.jpg"/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32" y="1"/>
            <a:ext cx="1943067" cy="8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86318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\\SAHARA\mubea$\DissertKM\Graphics\Slide image\nairobicity2 - Kopie.jpg"/>
          <p:cNvPicPr>
            <a:picLocks noChangeAspect="1" noChangeArrowheads="1"/>
          </p:cNvPicPr>
          <p:nvPr userDrawn="1"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29" y="1"/>
            <a:ext cx="3639840" cy="8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AHARA\mubea$\DissertKM\Graphics\Slide image\nakuru1-300x254 - Kopie.jpg"/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255573" cy="8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AHARA\mubea$\DissertKM\Graphics\Slide image\NBO-city hall.jpg"/>
          <p:cNvPicPr>
            <a:picLocks noChangeAspect="1" noChangeArrowheads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"/>
            <a:ext cx="2312821" cy="8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SAHARA\mubea$\DissertKM\Graphics\Slide image\nakuru.png"/>
          <p:cNvPicPr>
            <a:picLocks noChangeAspect="1" noChangeArrowheads="1"/>
          </p:cNvPicPr>
          <p:nvPr userDrawn="1"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73" y="1"/>
            <a:ext cx="2112235" cy="8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99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FF7-2AE0-463A-BFC9-B72F9FE8BF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8B85-DB39-48BD-AA20-D01D2F4AB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2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FF7-2AE0-463A-BFC9-B72F9FE8BF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8B85-DB39-48BD-AA20-D01D2F4AB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3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FF7-2AE0-463A-BFC9-B72F9FE8BF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8B85-DB39-48BD-AA20-D01D2F4AB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8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FF7-2AE0-463A-BFC9-B72F9FE8BF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8B85-DB39-48BD-AA20-D01D2F4AB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3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FF7-2AE0-463A-BFC9-B72F9FE8BF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8B85-DB39-48BD-AA20-D01D2F4AB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5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FF7-2AE0-463A-BFC9-B72F9FE8BF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8B85-DB39-48BD-AA20-D01D2F4AB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3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FF7-2AE0-463A-BFC9-B72F9FE8BF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8B85-DB39-48BD-AA20-D01D2F4AB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FF7-2AE0-463A-BFC9-B72F9FE8BF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8B85-DB39-48BD-AA20-D01D2F4AB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3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F4FF7-2AE0-463A-BFC9-B72F9FE8BF09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F8B85-DB39-48BD-AA20-D01D2F4AB476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" y="5939321"/>
            <a:ext cx="4364445" cy="834058"/>
          </a:xfrm>
          <a:prstGeom prst="rect">
            <a:avLst/>
          </a:prstGeom>
        </p:spPr>
      </p:pic>
      <p:sp>
        <p:nvSpPr>
          <p:cNvPr id="9" name="Rechteck 10"/>
          <p:cNvSpPr/>
          <p:nvPr userDrawn="1"/>
        </p:nvSpPr>
        <p:spPr>
          <a:xfrm>
            <a:off x="0" y="7318"/>
            <a:ext cx="12192000" cy="1006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3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feld 9"/>
          <p:cNvSpPr txBox="1">
            <a:spLocks noChangeArrowheads="1"/>
          </p:cNvSpPr>
          <p:nvPr/>
        </p:nvSpPr>
        <p:spPr bwMode="auto">
          <a:xfrm>
            <a:off x="4700906" y="5748500"/>
            <a:ext cx="4306957" cy="98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200" b="1" dirty="0">
              <a:latin typeface="Droid Sans" pitchFamily="34" charset="0"/>
              <a:cs typeface="Droid Sans" pitchFamily="34" charset="0"/>
            </a:endParaRP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latin typeface="Droid Sans" pitchFamily="34" charset="0"/>
                <a:cs typeface="Droid Sans" pitchFamily="34" charset="0"/>
              </a:rPr>
              <a:t>RIC2019 &amp; 4</a:t>
            </a:r>
            <a:r>
              <a:rPr lang="en-GB" sz="1600" b="1" baseline="30000" dirty="0">
                <a:latin typeface="Droid Sans" pitchFamily="34" charset="0"/>
                <a:cs typeface="Droid Sans" pitchFamily="34" charset="0"/>
              </a:rPr>
              <a:t>th</a:t>
            </a:r>
            <a:r>
              <a:rPr lang="en-GB" sz="1600" b="1" dirty="0">
                <a:latin typeface="Droid Sans" pitchFamily="34" charset="0"/>
                <a:cs typeface="Droid Sans" pitchFamily="34" charset="0"/>
              </a:rPr>
              <a:t> </a:t>
            </a:r>
            <a:r>
              <a:rPr lang="en-GB" sz="1600" b="1" dirty="0" err="1">
                <a:latin typeface="Droid Sans" pitchFamily="34" charset="0"/>
                <a:cs typeface="Droid Sans" pitchFamily="34" charset="0"/>
              </a:rPr>
              <a:t>AfriGEO</a:t>
            </a:r>
            <a:r>
              <a:rPr lang="en-GB" sz="1600" b="1" dirty="0">
                <a:latin typeface="Droid Sans" pitchFamily="34" charset="0"/>
                <a:cs typeface="Droid Sans" pitchFamily="34" charset="0"/>
              </a:rPr>
              <a:t> Symposium</a:t>
            </a:r>
            <a:endParaRPr lang="de-DE" sz="1600" b="1" dirty="0">
              <a:latin typeface="Droid Sans" pitchFamily="34" charset="0"/>
              <a:cs typeface="Droid Sans" pitchFamily="34" charset="0"/>
            </a:endParaRP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latin typeface="Droid Sans" pitchFamily="34" charset="0"/>
                <a:cs typeface="Droid Sans" pitchFamily="34" charset="0"/>
              </a:rPr>
              <a:t>13–16 August 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374" y="4132853"/>
            <a:ext cx="3715904" cy="1307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latin typeface="Droid Sans" pitchFamily="34" charset="0"/>
                <a:cs typeface="Droid Sans" pitchFamily="34" charset="0"/>
              </a:rPr>
              <a:t>Mylene NDISI</a:t>
            </a:r>
            <a:r>
              <a:rPr lang="en-GB" sz="1600" b="1" baseline="30000" dirty="0">
                <a:latin typeface="Droid Sans" pitchFamily="34" charset="0"/>
                <a:cs typeface="Droid Sans" pitchFamily="34" charset="0"/>
              </a:rPr>
              <a:t>1</a:t>
            </a: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latin typeface="Droid Sans" pitchFamily="34" charset="0"/>
                <a:cs typeface="Droid Sans" pitchFamily="34" charset="0"/>
              </a:rPr>
              <a:t>&amp; the SEACRIFOG Consortium</a:t>
            </a: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latin typeface="Droid Sans" pitchFamily="34" charset="0"/>
                <a:cs typeface="Droid Sans" pitchFamily="34" charset="0"/>
              </a:rPr>
              <a:t>(1) ICOS ERIC, Finland</a:t>
            </a: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latin typeface="Droid Sans" pitchFamily="34" charset="0"/>
                <a:cs typeface="Droid Sans" pitchFamily="34" charset="0"/>
              </a:rPr>
              <a:t>mylene.ndisi@icos-ri.eu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3266"/>
            <a:ext cx="4826375" cy="2268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9005" y="2502119"/>
            <a:ext cx="2516220" cy="21132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African countries, 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European countries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2017–2020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Continuity is envisaged in the form of a pan-African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941267" y="101354"/>
            <a:ext cx="1029910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an integrative concept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long-term greenhouse gas (GHG) observations in Africa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of a future pan-African system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4638FE02-2D06-492A-BD4C-B7FA21D6E3E6}"/>
              </a:ext>
            </a:extLst>
          </p:cNvPr>
          <p:cNvGrpSpPr/>
          <p:nvPr/>
        </p:nvGrpSpPr>
        <p:grpSpPr>
          <a:xfrm>
            <a:off x="4317278" y="2651891"/>
            <a:ext cx="4675695" cy="2788243"/>
            <a:chOff x="4399944" y="2387072"/>
            <a:chExt cx="4744056" cy="2806124"/>
          </a:xfrm>
        </p:grpSpPr>
        <p:pic>
          <p:nvPicPr>
            <p:cNvPr id="12" name="Grafik 3">
              <a:extLst>
                <a:ext uri="{FF2B5EF4-FFF2-40B4-BE49-F238E27FC236}">
                  <a16:creationId xmlns:a16="http://schemas.microsoft.com/office/drawing/2014/main" id="{BB65388A-7EF4-43AF-A843-AA606D1DE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9944" y="2387072"/>
              <a:ext cx="4744056" cy="2806124"/>
            </a:xfrm>
            <a:prstGeom prst="rect">
              <a:avLst/>
            </a:prstGeom>
            <a:noFill/>
          </p:spPr>
        </p:pic>
        <p:pic>
          <p:nvPicPr>
            <p:cNvPr id="11" name="Grafik 3">
              <a:extLst>
                <a:ext uri="{FF2B5EF4-FFF2-40B4-BE49-F238E27FC236}">
                  <a16:creationId xmlns:a16="http://schemas.microsoft.com/office/drawing/2014/main" id="{066C6D06-F3BC-49EE-B0A0-22C23B92D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065" y="3231600"/>
              <a:ext cx="1035648" cy="407499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4" name="Kuva 3">
            <a:extLst>
              <a:ext uri="{FF2B5EF4-FFF2-40B4-BE49-F238E27FC236}">
                <a16:creationId xmlns:a16="http://schemas.microsoft.com/office/drawing/2014/main" id="{6F7A16D7-643C-445E-BF46-B8356A7B62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5" y="2259253"/>
            <a:ext cx="3328610" cy="1255689"/>
          </a:xfrm>
          <a:prstGeom prst="rect">
            <a:avLst/>
          </a:prstGeom>
        </p:spPr>
      </p:pic>
      <p:pic>
        <p:nvPicPr>
          <p:cNvPr id="14" name="Grafik 2">
            <a:extLst>
              <a:ext uri="{FF2B5EF4-FFF2-40B4-BE49-F238E27FC236}">
                <a16:creationId xmlns:a16="http://schemas.microsoft.com/office/drawing/2014/main" id="{D4B0D122-043E-4297-A612-AACBC604860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562" y="4809132"/>
            <a:ext cx="2286522" cy="73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57084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90" y="1318667"/>
            <a:ext cx="5584635" cy="4446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Costing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groups</a:t>
            </a:r>
          </a:p>
          <a:p>
            <a:pPr marL="0" indent="0">
              <a:buNone/>
            </a:pPr>
            <a:endParaRPr lang="en-GB" sz="2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750" lvl="1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cost for new sites: equipment, including installation and maintenance.</a:t>
            </a:r>
          </a:p>
          <a:p>
            <a:pPr marL="717750" lvl="1" indent="-28575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cost considered for ecosystem flux measurement, atmospheric measurement sites…</a:t>
            </a:r>
          </a:p>
          <a:p>
            <a:pPr marL="717750" lvl="1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processing, storage and serving data for remotely-sensed products, automated weather stations and meteorological products</a:t>
            </a:r>
          </a:p>
          <a:p>
            <a:pPr marL="717750" lvl="1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Travel, subsistence and human capacity cost for campaigns and site-based observations</a:t>
            </a:r>
          </a:p>
          <a:p>
            <a:pPr marL="717750" lvl="1" indent="-28575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Capacity-building cost </a:t>
            </a:r>
          </a:p>
          <a:p>
            <a:pPr marL="717750" lvl="1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Eventually decommissioning cost.</a:t>
            </a:r>
          </a:p>
          <a:p>
            <a:pPr marL="342900" indent="-342900"/>
            <a:endParaRPr lang="en-US" sz="240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DC09DB-CBF1-4CAF-BFA7-BE11B468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9887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results/outputs 5/5 </a:t>
            </a:r>
            <a:endParaRPr lang="en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B85440-9AD9-417F-861D-A43C131F3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658" y="3521532"/>
            <a:ext cx="2444024" cy="302751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2933BE4-11F6-47ED-A445-A0B060861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65" y="1026771"/>
            <a:ext cx="5584635" cy="23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4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89" y="1455752"/>
            <a:ext cx="5736978" cy="449848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SEACRIFOG Dialogue Platform (SDP)</a:t>
            </a:r>
          </a:p>
          <a:p>
            <a:pPr marL="717750" lvl="1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Meeting planned early 2020</a:t>
            </a:r>
          </a:p>
          <a:p>
            <a:pPr marL="717750" lvl="1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Venue (in Africa) and date tbc</a:t>
            </a:r>
          </a:p>
          <a:p>
            <a:pPr marL="342900" indent="-342900"/>
            <a:r>
              <a:rPr lang="en-US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of developments in technical </a:t>
            </a:r>
            <a:br>
              <a:rPr lang="en-US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scientific feasibility</a:t>
            </a:r>
          </a:p>
          <a:p>
            <a:pPr marL="342900" indent="-342900"/>
            <a:r>
              <a:rPr lang="en-US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concept, funding and partnerships </a:t>
            </a:r>
            <a:br>
              <a:rPr lang="en-US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sustainability</a:t>
            </a:r>
          </a:p>
          <a:p>
            <a:pPr marL="342900" indent="-342900"/>
            <a:r>
              <a:rPr lang="en-US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advocacy: Knowledge for evidence-based decision-making, impacting governing bodies at global and grassroot levels</a:t>
            </a:r>
          </a:p>
          <a:p>
            <a:pPr marL="342900" indent="-342900"/>
            <a:r>
              <a:rPr lang="en-US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commitment strategies for SDP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2E32C03-0C3F-4380-A7DC-6F2BC692E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0" y="5809918"/>
            <a:ext cx="2352012" cy="8872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C8BA14-F0B4-4644-9214-4CB9D3FF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9887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 sustainable system</a:t>
            </a:r>
            <a:endParaRPr lang="en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80B27CD-5B75-4A7C-81F4-B003A9790395}"/>
              </a:ext>
            </a:extLst>
          </p:cNvPr>
          <p:cNvSpPr txBox="1"/>
          <p:nvPr/>
        </p:nvSpPr>
        <p:spPr>
          <a:xfrm>
            <a:off x="7272435" y="3273047"/>
            <a:ext cx="4919565" cy="303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F2E"/>
              </a:buClr>
              <a:defRPr/>
            </a:pPr>
            <a:r>
              <a:rPr lang="en-GB" sz="1600" b="1" kern="0" dirty="0">
                <a:solidFill>
                  <a:srgbClr val="00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interest of stakeholders for the SDP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002F2E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EU-AU HLD on STI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002F2E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 Academy of Sciences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002F2E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Development Research Centre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F2E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RCMRD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002F2E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African Risk Capacity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002F2E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WMO African Regional Climate Center</a:t>
            </a:r>
          </a:p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F2E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AfriGEO…</a:t>
            </a:r>
          </a:p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F2E"/>
              </a:buClr>
              <a:buFont typeface="Wingdings" panose="05000000000000000000" pitchFamily="2" charset="2"/>
              <a:buChar char="ü"/>
              <a:defRPr/>
            </a:pPr>
            <a:endParaRPr lang="en-FI" sz="16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B763F6B-6B36-458E-8A0C-9523AE087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60" y="1159181"/>
            <a:ext cx="3129184" cy="20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E0F76D5-2059-47E5-A891-02583EE05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0" y="5809918"/>
            <a:ext cx="2352012" cy="8872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414BD97-67E3-4B63-ABC0-9480A672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9887" cy="56252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Application Areas of Products &amp; Services</a:t>
            </a:r>
            <a:endParaRPr lang="en-F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77370-08EA-4D7F-BA0D-5549C2265435}"/>
              </a:ext>
            </a:extLst>
          </p:cNvPr>
          <p:cNvSpPr txBox="1">
            <a:spLocks/>
          </p:cNvSpPr>
          <p:nvPr/>
        </p:nvSpPr>
        <p:spPr>
          <a:xfrm>
            <a:off x="831651" y="1219277"/>
            <a:ext cx="5584635" cy="4798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GHG Inventories</a:t>
            </a:r>
          </a:p>
          <a:p>
            <a:pPr marL="717750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uncertainty</a:t>
            </a:r>
            <a:endParaRPr lang="en-GB" sz="2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717750" lvl="1" indent="-28575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 with national energy associations (measures for energy efficiency e.g. through carbon tax)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marL="717750" lvl="1" indent="-28575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 in health research </a:t>
            </a:r>
            <a:b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on the impact of global warming </a:t>
            </a:r>
            <a:b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disease epidemiological dynamics)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security and nutrition</a:t>
            </a:r>
          </a:p>
          <a:p>
            <a:pPr marL="717750" lvl="1" indent="-28575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Livestock rearing and cropland use to lower GHG emissions, esp. methane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9CC5DB-6344-4C86-9165-C7B7698732A1}"/>
              </a:ext>
            </a:extLst>
          </p:cNvPr>
          <p:cNvSpPr txBox="1">
            <a:spLocks/>
          </p:cNvSpPr>
          <p:nvPr/>
        </p:nvSpPr>
        <p:spPr>
          <a:xfrm>
            <a:off x="7530624" y="3197646"/>
            <a:ext cx="3667463" cy="633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hopefully many more!</a:t>
            </a:r>
          </a:p>
        </p:txBody>
      </p:sp>
    </p:spTree>
    <p:extLst>
      <p:ext uri="{BB962C8B-B14F-4D97-AF65-F5344CB8AC3E}">
        <p14:creationId xmlns:p14="http://schemas.microsoft.com/office/powerpoint/2010/main" val="154260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4" y="3005750"/>
            <a:ext cx="9703981" cy="3515322"/>
          </a:xfrm>
        </p:spPr>
        <p:txBody>
          <a:bodyPr>
            <a:normAutofit/>
          </a:bodyPr>
          <a:lstStyle/>
          <a:p>
            <a:r>
              <a:rPr lang="en-US" sz="3600" b="1" dirty="0"/>
              <a:t>Further questions and remarks?</a:t>
            </a:r>
            <a:br>
              <a:rPr lang="en-US" sz="36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mylene.ndisi@icos-ri.eu</a:t>
            </a:r>
            <a:br>
              <a:rPr lang="en-US" sz="4000" b="1" dirty="0"/>
            </a:br>
            <a:r>
              <a:rPr lang="en-US" sz="4000" dirty="0"/>
              <a:t>www.seacrifog.eu                                 @SEACRIFOG</a:t>
            </a:r>
            <a:br>
              <a:rPr lang="en-US" sz="4000" dirty="0"/>
            </a:br>
            <a:endParaRPr lang="en-US" sz="4000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DA42B1D-0084-403D-B230-BA0FBC942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2" y="1574178"/>
            <a:ext cx="4303437" cy="16234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18697F-E68F-4002-AF2F-C6C7C67E3C3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359887" cy="5625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4302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663" y="1881242"/>
            <a:ext cx="5610674" cy="25664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Background &amp;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Plan &amp;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/Outputs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Areas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B6119EA-0DAA-42B4-B3B4-9C7D94BBB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0" y="5809918"/>
            <a:ext cx="2352012" cy="8872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3B0EBB-8CA8-48CC-BD2A-7BEFEA92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9887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7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54" y="1182651"/>
            <a:ext cx="8580581" cy="4924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SEACRIFOG in context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Decreased crop yield, uncertain food security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 in forest composition / land-use, climate smart agriculture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Rising population, urbanization, mass migration, extreme weather events…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Reasons for future system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African continent currently contributes the largest uncertainty to global GHG estimates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Paris Agreement and the 1.5/2 ºC objective call for enhanced “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systematic observation of the climate system”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IPCC Revised Guidelines for National Inventories aim at increased accuracy for emission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565F3-06B7-48E0-9FE1-601310024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4902" y="1552832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631315-1D5A-4C1B-89DC-3C5C5221C9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3"/>
          <a:stretch/>
        </p:blipFill>
        <p:spPr>
          <a:xfrm>
            <a:off x="10381370" y="1552832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3C3256-B337-450E-BE2A-5C6FED596A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"/>
          <a:stretch/>
        </p:blipFill>
        <p:spPr>
          <a:xfrm>
            <a:off x="9334902" y="257576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4639B-7865-44A4-9F59-516D9EF5F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/>
          <a:stretch/>
        </p:blipFill>
        <p:spPr>
          <a:xfrm>
            <a:off x="10381370" y="2575761"/>
            <a:ext cx="914400" cy="91439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4EBAC9F-A4B5-4AB6-9390-BC88950B00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70" y="3768169"/>
            <a:ext cx="914400" cy="9144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C6C3396-DD4E-4289-BD1F-D8E2A439E2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0" y="5809918"/>
            <a:ext cx="2352012" cy="88727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57BC613-8FE6-40BA-B775-FC25E769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9887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37" y="1099930"/>
            <a:ext cx="10778454" cy="50882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uncertainties of emission estimates </a:t>
            </a:r>
            <a:b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measurements over the African continent</a:t>
            </a: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Identification of essential variables.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the variables as ideal and mandatory for GHG monitoring to support food security and climate-smart agriculture.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scientific and technical feasibility.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criteria to select the variables.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Optimization of observation network.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Optimized network of stations for uncertainty reduction through inverse models.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Improvement of GHG emission factors.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Need for locally sourced data to enhance model results (reliable baseline) and allow testing of strategies.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Co-financing concept, long-term partnerships through the SEACRIFOG  Dialogue Platform, capacity-building…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DC0938C-1911-49BD-95CC-184F53254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0" y="5809918"/>
            <a:ext cx="2352012" cy="8872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8AB4EB-428A-442E-88FA-F463DCDC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9887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5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68EB99F-5E99-440A-A650-79D7ACB8D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0" y="5809918"/>
            <a:ext cx="2352012" cy="8872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9A6187-C4BE-4483-B2B8-104C9DDE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359887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Plan / Activities</a:t>
            </a:r>
            <a:endParaRPr lang="en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" name="Kuva 224">
            <a:extLst>
              <a:ext uri="{FF2B5EF4-FFF2-40B4-BE49-F238E27FC236}">
                <a16:creationId xmlns:a16="http://schemas.microsoft.com/office/drawing/2014/main" id="{1C167912-DDB2-492E-ABA9-0B1A6A5F5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5" y="1039041"/>
            <a:ext cx="10483392" cy="58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2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32" y="1086128"/>
            <a:ext cx="3865645" cy="447129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  <a:tabLst>
                <a:tab pos="360000" algn="l"/>
              </a:tabLst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1. Scientific &amp;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and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 a set of variables that need to be systematically observed to capture and quantify anthropogenic climate forcing in Africa </a:t>
            </a:r>
          </a:p>
          <a:p>
            <a:pPr marL="0" indent="0" algn="ctr">
              <a:buNone/>
            </a:pPr>
            <a:r>
              <a:rPr lang="en-IE" sz="1800" b="1" dirty="0">
                <a:solidFill>
                  <a:srgbClr val="F04E23"/>
                </a:solidFill>
                <a:sym typeface="Wingdings" panose="05000000000000000000" pitchFamily="2" charset="2"/>
              </a:rPr>
              <a:t> </a:t>
            </a:r>
            <a:r>
              <a:rPr lang="en-IE" sz="1800" b="1" dirty="0">
                <a:solidFill>
                  <a:srgbClr val="F04E23"/>
                </a:solidFill>
              </a:rPr>
              <a:t>58 variables</a:t>
            </a:r>
          </a:p>
          <a:p>
            <a:pPr marL="285750" indent="-285750">
              <a:spcAft>
                <a:spcPts val="0"/>
              </a:spcAft>
              <a:buSzPct val="120000"/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existing stations, data and related protocols</a:t>
            </a:r>
          </a:p>
          <a:p>
            <a:pPr lvl="0" algn="ctr">
              <a:buFont typeface="Wingdings" panose="05000000000000000000" pitchFamily="2" charset="2"/>
              <a:buChar char="à"/>
            </a:pPr>
            <a:r>
              <a:rPr lang="en-IE" sz="1800" b="1" dirty="0">
                <a:solidFill>
                  <a:srgbClr val="F04E23"/>
                </a:solidFill>
                <a:sym typeface="Wingdings" panose="05000000000000000000" pitchFamily="2" charset="2"/>
              </a:rPr>
              <a:t>Collaborative Inventory Tool</a:t>
            </a:r>
            <a:br>
              <a:rPr lang="en-IE" sz="1800" b="1" dirty="0">
                <a:solidFill>
                  <a:srgbClr val="F04E23"/>
                </a:solidFill>
                <a:sym typeface="Wingdings" panose="05000000000000000000" pitchFamily="2" charset="2"/>
              </a:rPr>
            </a:br>
            <a:r>
              <a:rPr lang="en-IE" sz="1800" b="1" dirty="0">
                <a:solidFill>
                  <a:srgbClr val="F04E23"/>
                </a:solidFill>
                <a:sym typeface="Wingdings" panose="05000000000000000000" pitchFamily="2" charset="2"/>
              </a:rPr>
              <a:t>http://seacrifog-tool.sasscal.org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SzPct val="120000"/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data needed originate from remotely-sensed data, models, site-based or campaign-based in situ observations...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6D39A58-A1BB-40F2-AE14-CB9E3FC35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0" y="5809918"/>
            <a:ext cx="2352012" cy="887276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9E69DEA-CAB4-49A2-9419-E4EEBCFFFF0C}"/>
              </a:ext>
            </a:extLst>
          </p:cNvPr>
          <p:cNvGrpSpPr/>
          <p:nvPr/>
        </p:nvGrpSpPr>
        <p:grpSpPr>
          <a:xfrm>
            <a:off x="4131310" y="1070592"/>
            <a:ext cx="7667586" cy="4015847"/>
            <a:chOff x="200595" y="1024186"/>
            <a:chExt cx="8743667" cy="4748505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0C04D2AC-629C-49D2-B294-A9591E03198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31840" y="1376772"/>
              <a:ext cx="5812422" cy="4395919"/>
            </a:xfrm>
            <a:prstGeom prst="rect">
              <a:avLst/>
            </a:prstGeom>
            <a:noFill/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7BEAABB8-EB3B-4D74-BAF7-792EA0C6A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919" t="48263" r="38453" b="39138"/>
            <a:stretch/>
          </p:blipFill>
          <p:spPr>
            <a:xfrm>
              <a:off x="1891388" y="2759616"/>
              <a:ext cx="1443881" cy="359511"/>
            </a:xfrm>
            <a:prstGeom prst="rect">
              <a:avLst/>
            </a:prstGeom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FBF08645-91AE-4C4B-89F9-689D44B6F4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0000" t="24788" r="23619" b="54902"/>
            <a:stretch/>
          </p:blipFill>
          <p:spPr>
            <a:xfrm>
              <a:off x="4788024" y="1024186"/>
              <a:ext cx="1063053" cy="460127"/>
            </a:xfrm>
            <a:prstGeom prst="rect">
              <a:avLst/>
            </a:prstGeom>
          </p:spPr>
        </p:pic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CA325403-03B1-4634-BEC2-A7D134C74DB4}"/>
                </a:ext>
              </a:extLst>
            </p:cNvPr>
            <p:cNvSpPr txBox="1"/>
            <p:nvPr/>
          </p:nvSpPr>
          <p:spPr>
            <a:xfrm>
              <a:off x="200595" y="1881960"/>
              <a:ext cx="1809310" cy="3693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IE" sz="2000" b="1" dirty="0">
                  <a:solidFill>
                    <a:srgbClr val="F04E23"/>
                  </a:solidFill>
                </a:rPr>
                <a:t>Top-down </a:t>
              </a:r>
            </a:p>
            <a:p>
              <a:pPr>
                <a:lnSpc>
                  <a:spcPts val="2400"/>
                </a:lnSpc>
              </a:pPr>
              <a:r>
                <a:rPr lang="en-IE" sz="2000" b="1" dirty="0">
                  <a:solidFill>
                    <a:srgbClr val="F04E23"/>
                  </a:solidFill>
                </a:rPr>
                <a:t>approach: </a:t>
              </a:r>
            </a:p>
            <a:p>
              <a:pPr>
                <a:lnSpc>
                  <a:spcPts val="2400"/>
                </a:lnSpc>
              </a:pPr>
              <a:r>
                <a:rPr lang="en-IE" sz="2000" dirty="0">
                  <a:solidFill>
                    <a:srgbClr val="F04E23"/>
                  </a:solidFill>
                </a:rPr>
                <a:t>Drivers of anthropogenic climate forcing </a:t>
              </a:r>
              <a:endParaRPr lang="en-IE" sz="2000" b="1" dirty="0">
                <a:solidFill>
                  <a:srgbClr val="F04E23"/>
                </a:solidFill>
              </a:endParaRPr>
            </a:p>
            <a:p>
              <a:pPr marL="0">
                <a:lnSpc>
                  <a:spcPts val="2400"/>
                </a:lnSpc>
              </a:pPr>
              <a:endParaRPr lang="en-IE" sz="2000" b="1" dirty="0">
                <a:solidFill>
                  <a:srgbClr val="F04E23"/>
                </a:solidFill>
              </a:endParaRPr>
            </a:p>
            <a:p>
              <a:pPr marL="0">
                <a:lnSpc>
                  <a:spcPts val="2400"/>
                </a:lnSpc>
              </a:pPr>
              <a:endParaRPr lang="en-IE" sz="2000" b="1" dirty="0">
                <a:solidFill>
                  <a:srgbClr val="F04E23"/>
                </a:solidFill>
              </a:endParaRPr>
            </a:p>
            <a:p>
              <a:pPr marL="0">
                <a:lnSpc>
                  <a:spcPts val="2400"/>
                </a:lnSpc>
              </a:pPr>
              <a:r>
                <a:rPr lang="en-IE" sz="2000" b="1" dirty="0">
                  <a:solidFill>
                    <a:srgbClr val="F04E23"/>
                  </a:solidFill>
                </a:rPr>
                <a:t>Bottom-up</a:t>
              </a:r>
            </a:p>
            <a:p>
              <a:pPr marL="0">
                <a:lnSpc>
                  <a:spcPts val="2400"/>
                </a:lnSpc>
              </a:pPr>
              <a:r>
                <a:rPr lang="en-IE" sz="2000" b="1" dirty="0">
                  <a:solidFill>
                    <a:srgbClr val="F04E23"/>
                  </a:solidFill>
                </a:rPr>
                <a:t>approach: </a:t>
              </a:r>
              <a:br>
                <a:rPr lang="en-IE" sz="2000" b="1" dirty="0">
                  <a:solidFill>
                    <a:srgbClr val="F04E23"/>
                  </a:solidFill>
                </a:rPr>
              </a:br>
              <a:r>
                <a:rPr lang="en-IE" sz="2000" dirty="0">
                  <a:solidFill>
                    <a:srgbClr val="F04E23"/>
                  </a:solidFill>
                </a:rPr>
                <a:t>Consultation</a:t>
              </a:r>
              <a:br>
                <a:rPr lang="en-IE" sz="2000" dirty="0">
                  <a:solidFill>
                    <a:srgbClr val="F04E23"/>
                  </a:solidFill>
                </a:rPr>
              </a:br>
              <a:r>
                <a:rPr lang="en-IE" sz="2000" dirty="0">
                  <a:solidFill>
                    <a:srgbClr val="F04E23"/>
                  </a:solidFill>
                </a:rPr>
                <a:t>&amp; ranking</a:t>
              </a:r>
            </a:p>
            <a:p>
              <a:pPr marL="0">
                <a:lnSpc>
                  <a:spcPts val="2400"/>
                </a:lnSpc>
              </a:pPr>
              <a:endParaRPr lang="en-IE" sz="2000" b="1" dirty="0">
                <a:solidFill>
                  <a:srgbClr val="F04E23"/>
                </a:solidFill>
              </a:endParaRPr>
            </a:p>
          </p:txBody>
        </p:sp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69D1822A-62D1-4E35-9368-3AE0B354460B}"/>
                </a:ext>
              </a:extLst>
            </p:cNvPr>
            <p:cNvSpPr txBox="1"/>
            <p:nvPr/>
          </p:nvSpPr>
          <p:spPr>
            <a:xfrm>
              <a:off x="2951820" y="2245157"/>
              <a:ext cx="1476164" cy="312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>
                <a:lnSpc>
                  <a:spcPts val="2400"/>
                </a:lnSpc>
                <a:spcAft>
                  <a:spcPts val="1200"/>
                </a:spcAft>
              </a:pPr>
              <a:r>
                <a:rPr lang="en-IE" sz="2400" b="1" dirty="0">
                  <a:solidFill>
                    <a:schemeClr val="accent2"/>
                  </a:solidFill>
                </a:rPr>
                <a:t>GOOS</a:t>
              </a:r>
            </a:p>
          </p:txBody>
        </p:sp>
      </p:grp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0524D6E-3EC3-4647-B1F7-64A417A9F6AE}"/>
              </a:ext>
            </a:extLst>
          </p:cNvPr>
          <p:cNvSpPr txBox="1"/>
          <p:nvPr/>
        </p:nvSpPr>
        <p:spPr>
          <a:xfrm>
            <a:off x="265665" y="4982742"/>
            <a:ext cx="3708412" cy="5927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1600" b="1" dirty="0">
                <a:solidFill>
                  <a:srgbClr val="0BA74C"/>
                </a:solidFill>
              </a:rPr>
              <a:t>López-Ballesteros et al.</a:t>
            </a:r>
            <a:br>
              <a:rPr lang="en-US" sz="1600" b="1" dirty="0">
                <a:solidFill>
                  <a:srgbClr val="0BA74C"/>
                </a:solidFill>
              </a:rPr>
            </a:br>
            <a:r>
              <a:rPr lang="en-US" sz="1600" b="1" dirty="0">
                <a:solidFill>
                  <a:srgbClr val="0BA74C"/>
                </a:solidFill>
              </a:rPr>
              <a:t>https://doi.org/10.1088/1748-9326/aad66c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8A2752D-AC9A-4BE7-901B-70C81BE9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9887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results/outputs 1/5 </a:t>
            </a:r>
            <a:endParaRPr lang="en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3DCC8ED2-125F-4B3D-970D-AD9ACF3393F0}"/>
              </a:ext>
            </a:extLst>
          </p:cNvPr>
          <p:cNvSpPr/>
          <p:nvPr/>
        </p:nvSpPr>
        <p:spPr>
          <a:xfrm>
            <a:off x="3622077" y="1086612"/>
            <a:ext cx="2058164" cy="389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1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1838-6D9A-4FBE-B00F-41AF033E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9887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results/outputs 2/5 </a:t>
            </a:r>
            <a:endParaRPr lang="en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ADD36CC-4915-46E9-9FFA-A22EB36E96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" r="1" b="20067"/>
          <a:stretch/>
        </p:blipFill>
        <p:spPr>
          <a:xfrm>
            <a:off x="5837548" y="1102570"/>
            <a:ext cx="6338656" cy="575543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7CFB8-B3D4-4D4A-A473-AD080C524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1" y="1136513"/>
            <a:ext cx="6338656" cy="376396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360000" algn="l"/>
              </a:tabLst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of the observation 	network</a:t>
            </a:r>
          </a:p>
          <a:p>
            <a:pPr marL="285750" indent="-285750">
              <a:buSzPct val="120000"/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Network design based on spatial and temporal optimization of new observation stations </a:t>
            </a:r>
          </a:p>
          <a:p>
            <a:pPr marL="285750" indent="-285750">
              <a:buSzPct val="120000"/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inverse modelling</a:t>
            </a:r>
          </a:p>
          <a:p>
            <a:pPr marL="285750" indent="-285750">
              <a:buSzPct val="120000"/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Aimed at reducing the overall uncertainty in emissions of CO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N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0" indent="0">
              <a:buSzPct val="120000"/>
              <a:buNone/>
              <a:tabLst>
                <a:tab pos="0" algn="l"/>
                <a:tab pos="3240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optimal location and number of 			additional tall tower monitoring stations </a:t>
            </a:r>
          </a:p>
          <a:p>
            <a:pPr marL="0" indent="0">
              <a:buSzPct val="120000"/>
              <a:buNone/>
              <a:tabLst>
                <a:tab pos="0" algn="l"/>
                <a:tab pos="324000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Yield the highest reduction in uncertainty of GHG 		measurements in Africa and globally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12000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12000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569B20D-BE6F-497E-A25B-429990A86E83}"/>
              </a:ext>
            </a:extLst>
          </p:cNvPr>
          <p:cNvSpPr txBox="1"/>
          <p:nvPr/>
        </p:nvSpPr>
        <p:spPr>
          <a:xfrm>
            <a:off x="838200" y="4990148"/>
            <a:ext cx="3708412" cy="5927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1600" b="1" dirty="0">
                <a:solidFill>
                  <a:srgbClr val="0BA74C"/>
                </a:solidFill>
              </a:rPr>
              <a:t>Nickless et al. “Greenhouse gas observation network design for Africa” (in preparation)</a:t>
            </a:r>
          </a:p>
        </p:txBody>
      </p:sp>
    </p:spTree>
    <p:extLst>
      <p:ext uri="{BB962C8B-B14F-4D97-AF65-F5344CB8AC3E}">
        <p14:creationId xmlns:p14="http://schemas.microsoft.com/office/powerpoint/2010/main" val="349964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1838-6D9A-4FBE-B00F-41AF033E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9887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results/outputs 3/5 </a:t>
            </a:r>
            <a:endParaRPr lang="en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7CFB8-B3D4-4D4A-A473-AD080C524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1335294"/>
            <a:ext cx="6443265" cy="33360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360000" algn="l"/>
              </a:tabLs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of GHG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20000"/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 done at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Mazingira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Centre (ILRI) </a:t>
            </a:r>
          </a:p>
          <a:p>
            <a:pPr marL="285750" indent="-285750">
              <a:lnSpc>
                <a:spcPct val="100000"/>
              </a:lnSpc>
              <a:buSzPct val="120000"/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~ 2/3 of AFOLU emissions related to livestock</a:t>
            </a:r>
          </a:p>
          <a:p>
            <a:pPr marL="285750" indent="-285750">
              <a:lnSpc>
                <a:spcPct val="100000"/>
              </a:lnSpc>
              <a:buSzPct val="120000"/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Combined use of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measurements at multiple scales and calculated emission factors to provide accurate GHG emission baselines from crop-livestock farming</a:t>
            </a:r>
          </a:p>
          <a:p>
            <a:pPr>
              <a:buSzPct val="120000"/>
              <a:buFont typeface="Wingdings" panose="05000000000000000000" pitchFamily="2" charset="2"/>
              <a:buChar char="à"/>
              <a:tabLst>
                <a:tab pos="0" algn="l"/>
                <a:tab pos="3240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evelop evidence-based intervention strategies</a:t>
            </a:r>
          </a:p>
          <a:p>
            <a:pPr>
              <a:buSzPct val="120000"/>
              <a:buFont typeface="Wingdings" panose="05000000000000000000" pitchFamily="2" charset="2"/>
              <a:buChar char="à"/>
              <a:tabLst>
                <a:tab pos="0" algn="l"/>
                <a:tab pos="3240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increase productivity</a:t>
            </a:r>
          </a:p>
          <a:p>
            <a:pPr>
              <a:buSzPct val="120000"/>
              <a:buFont typeface="Wingdings" panose="05000000000000000000" pitchFamily="2" charset="2"/>
              <a:buChar char="à"/>
              <a:tabLst>
                <a:tab pos="0" algn="l"/>
                <a:tab pos="3240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lower GHG emission intensities (i.e. yield-scaled emissions)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120000"/>
              <a:buNone/>
              <a:tabLst>
                <a:tab pos="0" algn="l"/>
                <a:tab pos="324000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to enhance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climate change adaptation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569B20D-BE6F-497E-A25B-429990A86E83}"/>
              </a:ext>
            </a:extLst>
          </p:cNvPr>
          <p:cNvSpPr txBox="1"/>
          <p:nvPr/>
        </p:nvSpPr>
        <p:spPr>
          <a:xfrm>
            <a:off x="838200" y="4831591"/>
            <a:ext cx="4408503" cy="900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1600" b="1" dirty="0" err="1">
                <a:solidFill>
                  <a:srgbClr val="0BA74C"/>
                </a:solidFill>
              </a:rPr>
              <a:t>Ndung’u</a:t>
            </a:r>
            <a:r>
              <a:rPr lang="en-US" sz="1600" b="1" dirty="0">
                <a:solidFill>
                  <a:srgbClr val="0BA74C"/>
                </a:solidFill>
              </a:rPr>
              <a:t> et al.  https://doi.org/10.1071/AN17809</a:t>
            </a:r>
            <a:br>
              <a:rPr lang="en-US" sz="1600" b="1" dirty="0">
                <a:solidFill>
                  <a:srgbClr val="0BA74C"/>
                </a:solidFill>
              </a:rPr>
            </a:br>
            <a:r>
              <a:rPr lang="en-US" sz="1600" b="1" dirty="0">
                <a:solidFill>
                  <a:srgbClr val="0BA74C"/>
                </a:solidFill>
              </a:rPr>
              <a:t>Zhu et al. https://doi.org/10.1029/2018GB005949</a:t>
            </a:r>
            <a:br>
              <a:rPr lang="en-US" sz="1600" b="1" dirty="0">
                <a:solidFill>
                  <a:srgbClr val="0BA74C"/>
                </a:solidFill>
              </a:rPr>
            </a:br>
            <a:r>
              <a:rPr lang="en-US" sz="1600" b="1" dirty="0">
                <a:solidFill>
                  <a:srgbClr val="0BA74C"/>
                </a:solidFill>
              </a:rPr>
              <a:t>… and many more under </a:t>
            </a:r>
            <a:r>
              <a:rPr lang="en-US" b="1" dirty="0">
                <a:solidFill>
                  <a:srgbClr val="FF0000"/>
                </a:solidFill>
              </a:rPr>
              <a:t>mazingira.ilri.org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BB6418B-E115-494E-A718-80E2E0F0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72" y="2176805"/>
            <a:ext cx="3131928" cy="312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951866E9-C7C5-42B9-B10A-9C8F879B29C2}"/>
              </a:ext>
            </a:extLst>
          </p:cNvPr>
          <p:cNvSpPr/>
          <p:nvPr/>
        </p:nvSpPr>
        <p:spPr>
          <a:xfrm>
            <a:off x="9043011" y="4494855"/>
            <a:ext cx="1817497" cy="78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2AC02A23-F4BA-4964-B090-00F126624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75" y="4266375"/>
            <a:ext cx="3346365" cy="2230910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12B8649A-92DF-4731-85CB-D903CB004D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66" y="1220690"/>
            <a:ext cx="2011680" cy="2011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CEB4A-621B-4F10-A917-500FEFFA8B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86" y="365124"/>
            <a:ext cx="3190505" cy="17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7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1838-6D9A-4FBE-B00F-41AF033E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9887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results/outputs 4/5 </a:t>
            </a:r>
            <a:endParaRPr lang="en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7CFB8-B3D4-4D4A-A473-AD080C524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2" y="1136511"/>
            <a:ext cx="11589488" cy="5179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Long-term political support and co-financing concept </a:t>
            </a:r>
          </a:p>
          <a:p>
            <a:pPr marL="285750" indent="-28575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initial construction as well as for operation</a:t>
            </a:r>
          </a:p>
          <a:p>
            <a:pPr marL="285750" indent="-28575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both observation and data infrastructures</a:t>
            </a:r>
          </a:p>
          <a:p>
            <a:pPr marL="285750" indent="-285750"/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components required for an Africa-wide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remotely-sensed products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assimilated meteorological products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composition measurement stations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flux monitoring stations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weather stations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campaign-based calibration products 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agricultural and land-use factors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GHG inventories</a:t>
            </a:r>
          </a:p>
          <a:p>
            <a:pPr marL="0" indent="0">
              <a:buNone/>
            </a:pP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B26868-0CFA-4AFF-BC20-82AB970D1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86" y="4659877"/>
            <a:ext cx="924054" cy="92405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12EC26E-C428-4C32-A369-B34B1E0A5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0" y="5809918"/>
            <a:ext cx="2352012" cy="88727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C56C981-2EFF-45D0-AC0F-B607CAF0D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653252"/>
            <a:ext cx="4267200" cy="240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89071F-FD7E-42D8-8BC2-2B4C1D1185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30" y="4076850"/>
            <a:ext cx="3700131" cy="24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Breitbild</PresentationFormat>
  <Paragraphs>132</Paragraphs>
  <Slides>13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Droid Sans</vt:lpstr>
      <vt:lpstr>Wingdings</vt:lpstr>
      <vt:lpstr>Office Theme</vt:lpstr>
      <vt:lpstr>PowerPoint-Präsentation</vt:lpstr>
      <vt:lpstr>Outline</vt:lpstr>
      <vt:lpstr>Background</vt:lpstr>
      <vt:lpstr>Objective</vt:lpstr>
      <vt:lpstr>Implementation Plan / Activities</vt:lpstr>
      <vt:lpstr>Preliminary results/outputs 1/5 </vt:lpstr>
      <vt:lpstr>Preliminary results/outputs 2/5 </vt:lpstr>
      <vt:lpstr>Preliminary results/outputs 3/5 </vt:lpstr>
      <vt:lpstr>Preliminary results/outputs 4/5 </vt:lpstr>
      <vt:lpstr>Preliminary results/outputs 5/5 </vt:lpstr>
      <vt:lpstr>Towards a sustainable system</vt:lpstr>
      <vt:lpstr>Expected Application Areas of Products &amp; Services</vt:lpstr>
      <vt:lpstr>Further questions and remarks?  mylene.ndisi@icos-ri.eu www.seacrifog.eu                                 @SEACRIFOG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Alecia Nickless</dc:creator>
  <cp:lastModifiedBy>Ulrike Manthey</cp:lastModifiedBy>
  <cp:revision>56</cp:revision>
  <cp:lastPrinted>2019-08-06T13:58:28Z</cp:lastPrinted>
  <dcterms:created xsi:type="dcterms:W3CDTF">2019-08-05T09:26:59Z</dcterms:created>
  <dcterms:modified xsi:type="dcterms:W3CDTF">2019-09-12T09:04:50Z</dcterms:modified>
</cp:coreProperties>
</file>